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537" r:id="rId2"/>
    <p:sldId id="516" r:id="rId3"/>
    <p:sldId id="407" r:id="rId4"/>
    <p:sldId id="544" r:id="rId5"/>
    <p:sldId id="545" r:id="rId6"/>
    <p:sldId id="546" r:id="rId7"/>
    <p:sldId id="583" r:id="rId8"/>
    <p:sldId id="584" r:id="rId9"/>
    <p:sldId id="549" r:id="rId10"/>
    <p:sldId id="550" r:id="rId11"/>
    <p:sldId id="551" r:id="rId12"/>
    <p:sldId id="552" r:id="rId13"/>
    <p:sldId id="553" r:id="rId14"/>
    <p:sldId id="554" r:id="rId15"/>
    <p:sldId id="557" r:id="rId16"/>
    <p:sldId id="555" r:id="rId17"/>
    <p:sldId id="556" r:id="rId18"/>
    <p:sldId id="562" r:id="rId19"/>
    <p:sldId id="563" r:id="rId20"/>
    <p:sldId id="564" r:id="rId21"/>
    <p:sldId id="558" r:id="rId22"/>
    <p:sldId id="576" r:id="rId23"/>
    <p:sldId id="533" r:id="rId24"/>
    <p:sldId id="535" r:id="rId25"/>
    <p:sldId id="534" r:id="rId26"/>
    <p:sldId id="538" r:id="rId27"/>
    <p:sldId id="53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956"/>
    <p:restoredTop sz="94672"/>
  </p:normalViewPr>
  <p:slideViewPr>
    <p:cSldViewPr snapToGrid="0" snapToObjects="1">
      <p:cViewPr varScale="1">
        <p:scale>
          <a:sx n="117" d="100"/>
          <a:sy n="117" d="100"/>
        </p:scale>
        <p:origin x="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01C14-5F1F-C546-9E46-5B7427D2AE22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A2F6-A1EE-CF47-987A-7DD0E562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7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63/1.4935238" TargetMode="External"/><Relationship Id="rId4" Type="http://schemas.openxmlformats.org/officeDocument/2006/relationships/hyperlink" Target="https://doi.org/10.1016/j.actamat.2022.11785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6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5330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sz="2000" dirty="0"/>
              <a:t>Materials often crack along grain boundaries</a:t>
            </a:r>
          </a:p>
          <a:p>
            <a:r>
              <a:rPr lang="en-US" sz="2000" dirty="0"/>
              <a:t>Grain boundaries can be weaker than the perfect lattice</a:t>
            </a:r>
          </a:p>
          <a:p>
            <a:pPr lvl="1"/>
            <a:r>
              <a:rPr lang="en-US" sz="2000" dirty="0"/>
              <a:t>different bonding environment, increased extrinsic particles, etc.</a:t>
            </a:r>
          </a:p>
          <a:p>
            <a:r>
              <a:rPr lang="en-US" sz="2000" dirty="0"/>
              <a:t>Thus, fracture will often occur along grain boundaries (intergranular fracture)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5FC62-D6F8-464A-9015-DDE6BE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6048" y="3091740"/>
            <a:ext cx="4727904" cy="16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0290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/>
          </a:bodyPr>
          <a:lstStyle/>
          <a:p>
            <a:r>
              <a:rPr lang="en-US" sz="2000" dirty="0"/>
              <a:t>A single crystal has a lower energy state than a polycrystal, due to the grain boundary energy</a:t>
            </a:r>
          </a:p>
          <a:p>
            <a:r>
              <a:rPr lang="en-US" sz="2000" dirty="0"/>
              <a:t>So, grain boundaries migrate to reduce the energy</a:t>
            </a:r>
          </a:p>
          <a:p>
            <a:r>
              <a:rPr lang="en-US" sz="2000" i="1" dirty="0" err="1"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 – 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cs typeface="Times New Roman"/>
              </a:rPr>
              <a:t> is the grain boundary mobility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cs typeface="Times New Roman"/>
              </a:rPr>
              <a:t> is the pressure resisting grain growth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916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sz="2000" dirty="0"/>
              <a:t>Due to grain boundary migration, the average grain size goes up with time during annealing/heat treating</a:t>
            </a:r>
          </a:p>
          <a:p>
            <a:r>
              <a:rPr lang="en-US" sz="2000" dirty="0"/>
              <a:t>As grain boundaries migrate, some grains grow and some shrink</a:t>
            </a:r>
          </a:p>
          <a:p>
            <a:r>
              <a:rPr lang="en-US" sz="2000" dirty="0"/>
              <a:t>Shrinking grains eventually disappear</a:t>
            </a:r>
          </a:p>
          <a:p>
            <a:r>
              <a:rPr lang="en-US" sz="2000" dirty="0"/>
              <a:t>The average grain volume</a:t>
            </a:r>
          </a:p>
          <a:p>
            <a:r>
              <a:rPr lang="en-US" sz="2000" dirty="0"/>
              <a:t>Therefore, as </a:t>
            </a:r>
            <a:r>
              <a:rPr lang="en-US" sz="2000" dirty="0" err="1"/>
              <a:t>N</a:t>
            </a:r>
            <a:r>
              <a:rPr lang="en-US" sz="2000" baseline="-25000" dirty="0" err="1"/>
              <a:t>grains</a:t>
            </a:r>
            <a:r>
              <a:rPr lang="en-US" sz="2000" dirty="0"/>
              <a:t> decreases due to grain disappearance, the average grain volume goes up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43996A2-B44F-7E48-932F-CA777E5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4258887"/>
            <a:ext cx="191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0182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grain boundary mobility is a function of temperature and </a:t>
            </a:r>
            <a:r>
              <a:rPr lang="en-US" sz="2000" dirty="0" err="1"/>
              <a:t>GrB</a:t>
            </a:r>
            <a:r>
              <a:rPr lang="en-US" sz="2000" dirty="0"/>
              <a:t> type</a:t>
            </a:r>
          </a:p>
          <a:p>
            <a:r>
              <a:rPr lang="en-US" sz="2000" dirty="0"/>
              <a:t>The grain boundary mobility is determined according to</a:t>
            </a:r>
          </a:p>
          <a:p>
            <a:pPr lvl="1"/>
            <a:r>
              <a:rPr lang="en-US" sz="2000" dirty="0"/>
              <a:t>                         m</a:t>
            </a:r>
            <a:r>
              <a:rPr lang="en-US" sz="2000" baseline="30000" dirty="0"/>
              <a:t>4</a:t>
            </a:r>
            <a:r>
              <a:rPr lang="en-US" sz="2000" dirty="0"/>
              <a:t>/(J s)</a:t>
            </a:r>
          </a:p>
          <a:p>
            <a:pPr lvl="1"/>
            <a:r>
              <a:rPr lang="en-US" sz="2000" dirty="0"/>
              <a:t>k</a:t>
            </a:r>
            <a:r>
              <a:rPr lang="en-US" sz="2000" baseline="-25000" dirty="0"/>
              <a:t>b</a:t>
            </a:r>
            <a:r>
              <a:rPr lang="en-US" sz="2000" dirty="0"/>
              <a:t> = 8.6173e-5 eV/K is the Boltzmann constant</a:t>
            </a:r>
          </a:p>
          <a:p>
            <a:r>
              <a:rPr lang="en-US" sz="2000" dirty="0"/>
              <a:t>Both the pre-factor M</a:t>
            </a:r>
            <a:r>
              <a:rPr lang="en-US" sz="2000" baseline="-25000" dirty="0"/>
              <a:t>0</a:t>
            </a:r>
            <a:r>
              <a:rPr lang="en-US" sz="2000" dirty="0"/>
              <a:t> and the activation energy Q change as a function of the grain boundary misorientation</a:t>
            </a:r>
          </a:p>
          <a:p>
            <a:r>
              <a:rPr lang="en-US" sz="2000" dirty="0"/>
              <a:t>We often use an average grain boundary for a material, taken from polycrystal measurements-&gt; UO2: M</a:t>
            </a:r>
            <a:r>
              <a:rPr lang="en-US" sz="2000" baseline="-25000" dirty="0"/>
              <a:t>0</a:t>
            </a:r>
            <a:r>
              <a:rPr lang="en-US" sz="2000" dirty="0"/>
              <a:t> (m</a:t>
            </a:r>
            <a:r>
              <a:rPr lang="en-US" sz="2000" baseline="30000" dirty="0"/>
              <a:t>4</a:t>
            </a:r>
            <a:r>
              <a:rPr lang="en-US" sz="2000" dirty="0"/>
              <a:t> /J-s) = </a:t>
            </a:r>
            <a:r>
              <a:rPr lang="is-IS" sz="2000" dirty="0"/>
              <a:t>4.6</a:t>
            </a:r>
            <a:r>
              <a:rPr lang="tr-TR" sz="2000" dirty="0"/>
              <a:t>e-09, </a:t>
            </a:r>
            <a:r>
              <a:rPr lang="tr-TR" sz="2000" dirty="0" err="1"/>
              <a:t>Q</a:t>
            </a:r>
            <a:r>
              <a:rPr lang="tr-TR" sz="2000" dirty="0"/>
              <a:t> (</a:t>
            </a:r>
            <a:r>
              <a:rPr lang="tr-TR" sz="2000" dirty="0" err="1"/>
              <a:t>eV</a:t>
            </a:r>
            <a:r>
              <a:rPr lang="tr-TR" sz="2000" dirty="0"/>
              <a:t>) = </a:t>
            </a:r>
            <a:r>
              <a:rPr lang="en-US" sz="2000" dirty="0"/>
              <a:t>2.77</a:t>
            </a:r>
          </a:p>
          <a:p>
            <a:r>
              <a:rPr lang="en-US" sz="2000" dirty="0"/>
              <a:t>What is the mobility of UO</a:t>
            </a:r>
            <a:r>
              <a:rPr lang="en-US" sz="2000" baseline="-25000" dirty="0"/>
              <a:t>2</a:t>
            </a:r>
            <a:r>
              <a:rPr lang="en-US" sz="2000" dirty="0"/>
              <a:t> at 1600 K? </a:t>
            </a:r>
          </a:p>
          <a:p>
            <a:pPr lvl="1"/>
            <a:r>
              <a:rPr lang="en-US" sz="2000" dirty="0"/>
              <a:t>M</a:t>
            </a:r>
            <a:r>
              <a:rPr lang="en-US" sz="2000" baseline="-25000" dirty="0"/>
              <a:t>GB</a:t>
            </a:r>
            <a:r>
              <a:rPr lang="en-US" sz="2000" dirty="0"/>
              <a:t> = 4.6e-9*</a:t>
            </a:r>
            <a:r>
              <a:rPr lang="en-US" sz="2000" dirty="0" err="1"/>
              <a:t>exp</a:t>
            </a:r>
            <a:r>
              <a:rPr lang="en-US" sz="2000" dirty="0"/>
              <a:t>(-2.77/(1600*8.6173303e-5)=</a:t>
            </a:r>
            <a:r>
              <a:rPr lang="it-IT" sz="2000" dirty="0"/>
              <a:t> 8.7e-18 </a:t>
            </a:r>
            <a:r>
              <a:rPr lang="en-US" sz="2000" dirty="0"/>
              <a:t>m</a:t>
            </a:r>
            <a:r>
              <a:rPr lang="en-US" sz="2000" baseline="30000" dirty="0"/>
              <a:t>4</a:t>
            </a:r>
            <a:r>
              <a:rPr lang="en-US" sz="2000" dirty="0"/>
              <a:t>/J-s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50" y="2901045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0182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Grain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There are various driving forces for grain growth</a:t>
                </a:r>
              </a:p>
              <a:p>
                <a:r>
                  <a:rPr lang="en-US" sz="2000" dirty="0"/>
                  <a:t>The most common driving force is the reduction of grain boundary energy</a:t>
                </a:r>
              </a:p>
              <a:p>
                <a:pPr lvl="1"/>
                <a:r>
                  <a:rPr lang="en-US" sz="2000" dirty="0"/>
                  <a:t>                 , where </a:t>
                </a:r>
                <a:r>
                  <a:rPr lang="en-US" sz="2000" dirty="0" err="1"/>
                  <a:t>γ</a:t>
                </a:r>
                <a:r>
                  <a:rPr lang="en-US" sz="2000" baseline="-25000" dirty="0" err="1"/>
                  <a:t>GB</a:t>
                </a:r>
                <a:r>
                  <a:rPr lang="en-US" sz="2000" dirty="0"/>
                  <a:t> is the GB energy and R is the radius of curvature</a:t>
                </a:r>
              </a:p>
              <a:p>
                <a:pPr lvl="1"/>
                <a:r>
                  <a:rPr lang="en-US" sz="2000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sz="2000" dirty="0"/>
                  <a:t>It also causes larger grains to grow at the expense of smaller ones</a:t>
                </a:r>
              </a:p>
              <a:p>
                <a:r>
                  <a:rPr lang="en-US" sz="2000" dirty="0"/>
                  <a:t>Other driving forces include</a:t>
                </a:r>
              </a:p>
              <a:p>
                <a:pPr lvl="1"/>
                <a:r>
                  <a:rPr lang="en-US" sz="2000" dirty="0"/>
                  <a:t>Temperature gradients, Elastic energy gradients, Dislocation energy gradients</a:t>
                </a:r>
              </a:p>
              <a:p>
                <a:r>
                  <a:rPr lang="en-US" sz="2000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Simplified size (diameter) of a spherical grain vs time: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462" t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/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1884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47" y="5793328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1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9015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/>
          </a:bodyPr>
          <a:lstStyle/>
          <a:p>
            <a:r>
              <a:rPr lang="en-US" sz="2000" dirty="0"/>
              <a:t>Grain boundary motion is inhibited by pores, precipitates, solute atoms, etc.</a:t>
            </a:r>
          </a:p>
          <a:p>
            <a:r>
              <a:rPr lang="en-US" sz="2000" dirty="0"/>
              <a:t>Solute atoms (whether in interstitial sites or vacancies) can decrease the grain boundary mobility.</a:t>
            </a:r>
          </a:p>
          <a:p>
            <a:pPr lvl="1"/>
            <a:r>
              <a:rPr lang="en-US" sz="2000" dirty="0"/>
              <a:t>This is called </a:t>
            </a:r>
            <a:r>
              <a:rPr lang="en-US" sz="2000" b="1" dirty="0"/>
              <a:t>Solute Drag</a:t>
            </a:r>
          </a:p>
          <a:p>
            <a:pPr lvl="1"/>
            <a:r>
              <a:rPr lang="en-US" sz="2000" dirty="0"/>
              <a:t>Even a small concentration of impurities can decrease the mobility by 3 to 4 orders of magnitude</a:t>
            </a:r>
          </a:p>
          <a:p>
            <a:r>
              <a:rPr lang="en-US" sz="2000" dirty="0"/>
              <a:t>Particles and pores resist grain boundary motion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4180"/>
            <a:ext cx="10972800" cy="1068387"/>
          </a:xfrm>
        </p:spPr>
        <p:txBody>
          <a:bodyPr/>
          <a:lstStyle/>
          <a:p>
            <a:r>
              <a:rPr lang="en-US" dirty="0"/>
              <a:t>Irradiation effects on grain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703" y="1984256"/>
            <a:ext cx="6139793" cy="41304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E1276E-BBDD-8E84-2AB4-4170608F1858}"/>
              </a:ext>
            </a:extLst>
          </p:cNvPr>
          <p:cNvSpPr txBox="1"/>
          <p:nvPr/>
        </p:nvSpPr>
        <p:spPr>
          <a:xfrm>
            <a:off x="838200" y="2068286"/>
            <a:ext cx="4408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Irradiation can accelerate grain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significant with small grains and at low temperatures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D35C5-383D-A7A9-C15F-2A2A6CC1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59842"/>
            <a:ext cx="4537875" cy="2754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FE33A-788E-9073-A017-EAF8C2A6D49C}"/>
              </a:ext>
            </a:extLst>
          </p:cNvPr>
          <p:cNvSpPr txBox="1"/>
          <p:nvPr/>
        </p:nvSpPr>
        <p:spPr>
          <a:xfrm>
            <a:off x="979714" y="6183820"/>
            <a:ext cx="3167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4" tooltip="Persistent link using digital object identifier"/>
              </a:rPr>
              <a:t>https://doi.org/10.1016/j.actamat.2022.117856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B1245F-158A-17BF-669C-76A5D0E20955}"/>
              </a:ext>
            </a:extLst>
          </p:cNvPr>
          <p:cNvSpPr txBox="1"/>
          <p:nvPr/>
        </p:nvSpPr>
        <p:spPr>
          <a:xfrm>
            <a:off x="6865256" y="6165759"/>
            <a:ext cx="37446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5"/>
              </a:rPr>
              <a:t>https://doi.org/10.1063/1.4935238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65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7557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shrink,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7159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/>
          </a:bodyPr>
          <a:lstStyle/>
          <a:p>
            <a:r>
              <a:rPr lang="en-US" sz="2000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sz="2000" dirty="0"/>
              <a:t>An empirical relation to describe densification has been built as a function of </a:t>
            </a:r>
          </a:p>
          <a:p>
            <a:pPr lvl="1"/>
            <a:r>
              <a:rPr lang="en-US" sz="2000" dirty="0"/>
              <a:t>β - Burnup (in FIMA)</a:t>
            </a:r>
          </a:p>
          <a:p>
            <a:pPr lvl="1"/>
            <a:r>
              <a:rPr lang="en-US" sz="2000" dirty="0"/>
              <a:t>Δρ</a:t>
            </a:r>
            <a:r>
              <a:rPr lang="en-US" sz="2000" baseline="-25000" dirty="0"/>
              <a:t>0</a:t>
            </a:r>
            <a:r>
              <a:rPr lang="en-US" sz="2000" dirty="0"/>
              <a:t> – Total densification that can occur ~ 0.01</a:t>
            </a:r>
          </a:p>
          <a:p>
            <a:pPr lvl="1"/>
            <a:r>
              <a:rPr lang="en-US" sz="2000" dirty="0"/>
              <a:t>β</a:t>
            </a:r>
            <a:r>
              <a:rPr lang="en-US" sz="2000" baseline="-25000" dirty="0"/>
              <a:t>D</a:t>
            </a:r>
            <a:r>
              <a:rPr lang="en-US" sz="2000" dirty="0"/>
              <a:t> – Burnup at which densification stops ~5 MWD/</a:t>
            </a:r>
            <a:r>
              <a:rPr lang="en-US" sz="2000" dirty="0" err="1"/>
              <a:t>kgU</a:t>
            </a:r>
            <a:r>
              <a:rPr lang="en-US" sz="2000" dirty="0"/>
              <a:t>, ~0.005 FIMA</a:t>
            </a:r>
          </a:p>
          <a:p>
            <a:pPr lvl="1"/>
            <a:r>
              <a:rPr lang="en-US" sz="2000" dirty="0"/>
              <a:t>C</a:t>
            </a:r>
            <a:r>
              <a:rPr lang="en-US" sz="2000" baseline="-25000" dirty="0"/>
              <a:t>D</a:t>
            </a:r>
            <a:r>
              <a:rPr lang="en-US" sz="2000" dirty="0"/>
              <a:t> = </a:t>
            </a:r>
            <a:r>
              <a:rPr lang="is-IS" sz="2000" dirty="0"/>
              <a:t>7.235 − 0.0086 (T − 25) for T &lt; 750C and CD = 1 for T ≥ 750C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1333"/>
            <a:ext cx="10972800" cy="1068387"/>
          </a:xfrm>
        </p:spPr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89720"/>
            <a:ext cx="10972800" cy="3965670"/>
          </a:xfrm>
        </p:spPr>
        <p:txBody>
          <a:bodyPr/>
          <a:lstStyle/>
          <a:p>
            <a:r>
              <a:rPr lang="en-US" dirty="0"/>
              <a:t>Ended the last module going through some UO2 radiation effects</a:t>
            </a:r>
          </a:p>
          <a:p>
            <a:r>
              <a:rPr lang="en-US" dirty="0"/>
              <a:t>Will continue microstructural effects, burnup effects, different phenomena</a:t>
            </a:r>
          </a:p>
          <a:p>
            <a:r>
              <a:rPr lang="en-US" dirty="0"/>
              <a:t>Start with the fuel, and work our way into cladding in this module</a:t>
            </a:r>
          </a:p>
          <a:p>
            <a:endParaRPr lang="en-US" dirty="0"/>
          </a:p>
          <a:p>
            <a:r>
              <a:rPr lang="en-US" dirty="0"/>
              <a:t>MOOSE projects due tomorrow night</a:t>
            </a:r>
          </a:p>
          <a:p>
            <a:r>
              <a:rPr lang="en-US" dirty="0"/>
              <a:t>Next week is paper presentation week, slides due Monday night</a:t>
            </a:r>
          </a:p>
          <a:p>
            <a:r>
              <a:rPr lang="en-US" dirty="0"/>
              <a:t>Meet the submission deadlines on </a:t>
            </a:r>
            <a:r>
              <a:rPr lang="en-US" dirty="0" err="1"/>
              <a:t>moodle</a:t>
            </a:r>
            <a:r>
              <a:rPr lang="en-US" dirty="0"/>
              <a:t>, I do not have them set up to receive late submissions!</a:t>
            </a:r>
          </a:p>
          <a:p>
            <a:endParaRPr lang="en-US" dirty="0"/>
          </a:p>
          <a:p>
            <a:r>
              <a:rPr lang="en-US" dirty="0"/>
              <a:t>Relevant seminar speaker today, NCSU alum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6012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5982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~950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40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0182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performance: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is reduced due to other defects reducing the grain boundary migration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36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DFF3-E58B-B146-BCE3-A43817B9D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0250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Fuel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C9FA-451C-AC4F-ADF5-351E29B22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7779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is an ionic compound that must have balanced charges</a:t>
            </a:r>
          </a:p>
          <a:p>
            <a:r>
              <a:rPr lang="en-US" dirty="0"/>
              <a:t>What is the charge of a typical oxygen ion?</a:t>
            </a:r>
          </a:p>
          <a:p>
            <a:pPr lvl="1"/>
            <a:r>
              <a:rPr lang="en-US" dirty="0"/>
              <a:t>O</a:t>
            </a:r>
            <a:r>
              <a:rPr lang="en-US" baseline="30000" dirty="0"/>
              <a:t>2-</a:t>
            </a:r>
          </a:p>
          <a:p>
            <a:r>
              <a:rPr lang="en-US" sz="2200" dirty="0"/>
              <a:t>Uranium valance states</a:t>
            </a:r>
          </a:p>
          <a:p>
            <a:pPr lvl="1"/>
            <a:r>
              <a:rPr lang="en-US" dirty="0"/>
              <a:t>Possible:  U</a:t>
            </a:r>
            <a:r>
              <a:rPr lang="en-US" baseline="30000" dirty="0"/>
              <a:t>3+</a:t>
            </a:r>
            <a:r>
              <a:rPr lang="en-US" dirty="0"/>
              <a:t>,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  <a:endParaRPr lang="en-US" dirty="0"/>
          </a:p>
          <a:p>
            <a:pPr lvl="1"/>
            <a:r>
              <a:rPr lang="en-US" dirty="0"/>
              <a:t>Most stable: 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</a:p>
          <a:p>
            <a:pPr lvl="1"/>
            <a:r>
              <a:rPr lang="en-US" dirty="0"/>
              <a:t>Beyond UO2, can have U4O9, U3O8, UO3</a:t>
            </a:r>
          </a:p>
          <a:p>
            <a:r>
              <a:rPr lang="en-US" dirty="0"/>
              <a:t>The UO2 structure is very stable all the way up to the melting temperature and down to extremely low temperatures, even with irradiation damage</a:t>
            </a:r>
          </a:p>
          <a:p>
            <a:r>
              <a:rPr lang="en-US" dirty="0"/>
              <a:t>There is space in the uranium lattice that can accommodate 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0EE1F-BA2C-8841-B9B2-3A759C6D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A66D6-9877-C742-9705-99925E3F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5" y="2342234"/>
            <a:ext cx="2942207" cy="27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221F-1537-8F40-9633-747DE9547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43636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O/M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533A-69FC-7A4B-B7C0-5B1BFC16D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476" cy="3965670"/>
          </a:xfrm>
        </p:spPr>
        <p:txBody>
          <a:bodyPr>
            <a:noAutofit/>
          </a:bodyPr>
          <a:lstStyle/>
          <a:p>
            <a:r>
              <a:rPr lang="en-US" sz="2000" dirty="0"/>
              <a:t>The ratio of oxygen to uranium metal (O/M ratio) can vary</a:t>
            </a:r>
          </a:p>
          <a:p>
            <a:r>
              <a:rPr lang="en-US" sz="2000" dirty="0"/>
              <a:t>This is the stoichiometry</a:t>
            </a:r>
          </a:p>
          <a:p>
            <a:r>
              <a:rPr lang="en-US" sz="2000" dirty="0"/>
              <a:t>The homogeneity range of uranium dioxide extends to both hypo-(UO</a:t>
            </a:r>
            <a:r>
              <a:rPr lang="en-US" sz="2000" baseline="-25000" dirty="0"/>
              <a:t>2-x</a:t>
            </a:r>
            <a:r>
              <a:rPr lang="en-US" sz="2000" dirty="0"/>
              <a:t>) and hyper(UO</a:t>
            </a:r>
            <a:r>
              <a:rPr lang="en-US" sz="2000" baseline="-25000" dirty="0"/>
              <a:t>2+x</a:t>
            </a:r>
            <a:r>
              <a:rPr lang="en-US" sz="2000" dirty="0"/>
              <a:t>)-stoichiometric compositions in oxygen</a:t>
            </a:r>
          </a:p>
          <a:p>
            <a:r>
              <a:rPr lang="en-US" sz="2000" dirty="0"/>
              <a:t>The minimum and maximum oxygen contents in the dioxide correspond to the compounds with the formula of respectively UO</a:t>
            </a:r>
            <a:r>
              <a:rPr lang="en-US" sz="2000" baseline="-25000" dirty="0"/>
              <a:t>1.67</a:t>
            </a:r>
            <a:r>
              <a:rPr lang="en-US" sz="2000" dirty="0"/>
              <a:t> at 2720 K and UO</a:t>
            </a:r>
            <a:r>
              <a:rPr lang="en-US" sz="2000" baseline="-25000" dirty="0"/>
              <a:t>2.25</a:t>
            </a:r>
            <a:r>
              <a:rPr lang="en-US" sz="2000" dirty="0"/>
              <a:t> at approximately 2030 K</a:t>
            </a:r>
          </a:p>
          <a:p>
            <a:r>
              <a:rPr lang="en-US" sz="2000" dirty="0"/>
              <a:t>Will the O/M ratio go up or down during reactor operation?</a:t>
            </a:r>
          </a:p>
          <a:p>
            <a:pPr lvl="1"/>
            <a:r>
              <a:rPr lang="en-US" sz="2000" dirty="0"/>
              <a:t>It is complicated, because of the formation of fission products that also react with the oxygen, and O interaction with Zr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413-5012-E244-B057-262BEE08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9EC57A29-14B2-364D-812E-0E953FF9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5076" y="1798993"/>
            <a:ext cx="3709123" cy="455735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23711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1A80-3A7B-854C-9CB0-FA06D4F0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2323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Excess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B08F-5F98-6940-AA96-E5383E87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70600" cy="3965670"/>
          </a:xfrm>
        </p:spPr>
        <p:txBody>
          <a:bodyPr/>
          <a:lstStyle/>
          <a:p>
            <a:r>
              <a:rPr lang="en-US" sz="2000" dirty="0"/>
              <a:t>The crystal structure of UO</a:t>
            </a:r>
            <a:r>
              <a:rPr lang="en-US" sz="2000" baseline="-25000" dirty="0"/>
              <a:t>2</a:t>
            </a:r>
            <a:r>
              <a:rPr lang="en-US" sz="2000" dirty="0"/>
              <a:t> can accommodate extra oxygen</a:t>
            </a:r>
          </a:p>
          <a:p>
            <a:r>
              <a:rPr lang="en-US" sz="2000" dirty="0"/>
              <a:t>Excess oxygen resides at interstitial locations</a:t>
            </a:r>
          </a:p>
          <a:p>
            <a:r>
              <a:rPr lang="en-US" sz="2000" dirty="0"/>
              <a:t>Oxygen in neighboring sites is displaced</a:t>
            </a:r>
          </a:p>
          <a:p>
            <a:r>
              <a:rPr lang="en-US" sz="2000" dirty="0"/>
              <a:t>Cation valence increases to maintain electrical neutrality</a:t>
            </a:r>
          </a:p>
          <a:p>
            <a:r>
              <a:rPr lang="en-US" sz="2000" dirty="0"/>
              <a:t>Fuel fabricated to be nearly stoichiometric; i.e., UO2.00± because:</a:t>
            </a:r>
          </a:p>
          <a:p>
            <a:pPr lvl="1"/>
            <a:r>
              <a:rPr lang="en-US" sz="2000" dirty="0"/>
              <a:t>It is the most stable</a:t>
            </a:r>
          </a:p>
          <a:p>
            <a:pPr lvl="1"/>
            <a:r>
              <a:rPr lang="en-US" sz="2000" dirty="0"/>
              <a:t>It has the highest melting temperature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DBCF-FCBF-9F42-8DD6-41331E4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FF67A4-FC9F-8A44-9633-BEE710A4913C}"/>
              </a:ext>
            </a:extLst>
          </p:cNvPr>
          <p:cNvGrpSpPr/>
          <p:nvPr/>
        </p:nvGrpSpPr>
        <p:grpSpPr>
          <a:xfrm>
            <a:off x="6850966" y="2289996"/>
            <a:ext cx="4395779" cy="3836169"/>
            <a:chOff x="2374110" y="764704"/>
            <a:chExt cx="4395779" cy="383616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78C5330-CDB0-554E-9316-160E846B9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110" y="764704"/>
              <a:ext cx="4395779" cy="3816424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BBCF2-7D74-0D44-892A-9D3002BB1E26}"/>
                </a:ext>
              </a:extLst>
            </p:cNvPr>
            <p:cNvSpPr/>
            <p:nvPr/>
          </p:nvSpPr>
          <p:spPr>
            <a:xfrm>
              <a:off x="5220072" y="4293096"/>
              <a:ext cx="1531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Arial Narrow" pitchFamily="34" charset="0"/>
                </a:rPr>
                <a:t>[after </a:t>
              </a:r>
              <a:r>
                <a:rPr lang="en-GB" sz="1400" dirty="0" err="1">
                  <a:latin typeface="Arial Narrow" pitchFamily="34" charset="0"/>
                </a:rPr>
                <a:t>Olander</a:t>
              </a:r>
              <a:r>
                <a:rPr lang="en-GB" sz="1400" dirty="0">
                  <a:latin typeface="Arial Narrow" pitchFamily="34" charset="0"/>
                </a:rPr>
                <a:t>, 1976]</a:t>
              </a:r>
              <a:endParaRPr lang="en-US" sz="1400" dirty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774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7A47-80DE-E44D-B626-C46521411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91611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Incorporation of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FCD49-AC87-ED46-B568-B7504759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1512" cy="3965670"/>
          </a:xfrm>
        </p:spPr>
        <p:txBody>
          <a:bodyPr/>
          <a:lstStyle/>
          <a:p>
            <a:r>
              <a:rPr lang="en-US" sz="2000" dirty="0"/>
              <a:t>As fission products form, the valence state of the uranium can change</a:t>
            </a:r>
          </a:p>
          <a:p>
            <a:r>
              <a:rPr lang="en-US" sz="2000" dirty="0"/>
              <a:t>Typical valence of soluble fission products is M</a:t>
            </a:r>
            <a:r>
              <a:rPr lang="en-US" sz="2000" baseline="30000" dirty="0"/>
              <a:t>3+</a:t>
            </a:r>
            <a:endParaRPr lang="en-US" sz="2000" dirty="0"/>
          </a:p>
          <a:p>
            <a:r>
              <a:rPr lang="en-US" sz="2000" dirty="0"/>
              <a:t>The uranium valence state changes to compensate</a:t>
            </a:r>
          </a:p>
          <a:p>
            <a:pPr lvl="1"/>
            <a:r>
              <a:rPr lang="en-US" sz="2000" dirty="0"/>
              <a:t>Oxygen liberated by fission</a:t>
            </a:r>
          </a:p>
          <a:p>
            <a:pPr lvl="1"/>
            <a:r>
              <a:rPr lang="en-US" sz="2000" dirty="0"/>
              <a:t>Fission products produced with M</a:t>
            </a:r>
            <a:r>
              <a:rPr lang="en-US" sz="2000" baseline="30000" dirty="0"/>
              <a:t>3+</a:t>
            </a:r>
            <a:r>
              <a:rPr lang="en-US" sz="2000" dirty="0"/>
              <a:t> valance state incorporated in fuel lattice</a:t>
            </a:r>
          </a:p>
          <a:p>
            <a:pPr lvl="1"/>
            <a:r>
              <a:rPr lang="en-US" sz="2000" dirty="0"/>
              <a:t>Uranium oxidizes from U</a:t>
            </a:r>
            <a:r>
              <a:rPr lang="en-US" sz="2000" baseline="30000" dirty="0"/>
              <a:t>4+</a:t>
            </a:r>
            <a:r>
              <a:rPr lang="en-US" sz="2000" dirty="0"/>
              <a:t> to U</a:t>
            </a:r>
            <a:r>
              <a:rPr lang="en-US" sz="2000" baseline="30000" dirty="0"/>
              <a:t>5+</a:t>
            </a:r>
            <a:r>
              <a:rPr lang="en-US" sz="2000" dirty="0"/>
              <a:t> or U</a:t>
            </a:r>
            <a:r>
              <a:rPr lang="en-US" sz="2000" baseline="30000" dirty="0"/>
              <a:t>6+</a:t>
            </a:r>
            <a:r>
              <a:rPr lang="en-US" sz="2000" dirty="0"/>
              <a:t> to maintain local electrical neutrality</a:t>
            </a:r>
            <a:endParaRPr lang="en-US" sz="2000" baseline="30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0DBB-6138-104B-B338-05583AEA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9115BEB-7F51-9B4E-B38E-5F7C6396E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2288"/>
          <a:stretch/>
        </p:blipFill>
        <p:spPr bwMode="auto">
          <a:xfrm>
            <a:off x="7360920" y="2321325"/>
            <a:ext cx="3287394" cy="33108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6804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B9EB-99C8-E94F-BF71-3EC3B752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6741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D4F-F2E0-0046-9599-A23A6B2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034" cy="3965670"/>
          </a:xfrm>
        </p:spPr>
        <p:txBody>
          <a:bodyPr/>
          <a:lstStyle/>
          <a:p>
            <a:r>
              <a:rPr lang="en-US" sz="2000" dirty="0"/>
              <a:t>The oxygen potential is a measure of how free the oxygen is to escape/move around </a:t>
            </a:r>
          </a:p>
          <a:p>
            <a:r>
              <a:rPr lang="en-US" sz="2000" dirty="0"/>
              <a:t>Oxygen potential is defined as: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or, equivalently:</a:t>
            </a:r>
          </a:p>
          <a:p>
            <a:pPr lvl="1"/>
            <a:r>
              <a:rPr lang="en-US" sz="2000" dirty="0"/>
              <a:t>With 			= Chemical potential of oxygen</a:t>
            </a:r>
            <a:br>
              <a:rPr lang="en-US" sz="2000" dirty="0"/>
            </a:br>
            <a:r>
              <a:rPr lang="en-US" sz="2000" dirty="0"/>
              <a:t> in solution</a:t>
            </a:r>
          </a:p>
          <a:p>
            <a:pPr lvl="1"/>
            <a:r>
              <a:rPr lang="en-US" sz="2000" dirty="0"/>
              <a:t>        = Gibbs free energy of gaseous oxygen </a:t>
            </a:r>
            <a:br>
              <a:rPr lang="en-US" sz="2000" dirty="0"/>
            </a:br>
            <a:r>
              <a:rPr lang="en-US" sz="2000" dirty="0"/>
              <a:t>at temperature T and a standard pressure</a:t>
            </a:r>
            <a:br>
              <a:rPr lang="en-US" sz="2000" dirty="0"/>
            </a:br>
            <a:r>
              <a:rPr lang="en-US" sz="2000" dirty="0"/>
              <a:t>(1 atm)</a:t>
            </a:r>
          </a:p>
          <a:p>
            <a:r>
              <a:rPr lang="en-US" sz="2000" dirty="0"/>
              <a:t>It is possible to determine the stoichiometry from the oxygen potential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5CAB-9BB6-9648-87B2-A6969852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AF6B3-A59E-9A42-9010-0166E00C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429000"/>
            <a:ext cx="24384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58F6A-341D-0C42-803C-7FB284B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2" y="2809166"/>
            <a:ext cx="19558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6AAFA-2CA8-EA4C-B84F-4BC6AB01C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21" t="10643" r="32188" b="6175"/>
          <a:stretch/>
        </p:blipFill>
        <p:spPr>
          <a:xfrm>
            <a:off x="2177393" y="3889330"/>
            <a:ext cx="689864" cy="348615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F4791C-FABD-2D42-A67A-3197BF50C5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6511" y="4548965"/>
          <a:ext cx="438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241200" progId="Equation.3">
                  <p:embed/>
                </p:oleObj>
              </mc:Choice>
              <mc:Fallback>
                <p:oleObj name="Equation" r:id="rId4" imgW="253800" imgH="241200" progId="Equation.3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CF4791C-FABD-2D42-A67A-3197BF50C5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511" y="4548965"/>
                        <a:ext cx="4381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12915240-DE6E-D741-9C68-ECB2FA89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37600" y="1468796"/>
            <a:ext cx="2360378" cy="19857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D644A-683F-7545-B09B-3CE615114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56" y="3522768"/>
            <a:ext cx="2773732" cy="31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grain Properties/Behavior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6326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6097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Grain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136755" cy="4101409"/>
          </a:xfrm>
        </p:spPr>
        <p:txBody>
          <a:bodyPr/>
          <a:lstStyle/>
          <a:p>
            <a:r>
              <a:rPr lang="en-US" sz="2000" dirty="0"/>
              <a:t>The orientation of all the grains in a material is called the texture</a:t>
            </a:r>
          </a:p>
          <a:p>
            <a:r>
              <a:rPr lang="en-US" sz="2000" dirty="0"/>
              <a:t>The degree of texture is dependent on the percentage of crystals having a preferred orientation</a:t>
            </a:r>
          </a:p>
          <a:p>
            <a:pPr lvl="1"/>
            <a:r>
              <a:rPr lang="en-US" sz="2000" dirty="0"/>
              <a:t>randomly oriented grains equals no texture</a:t>
            </a:r>
          </a:p>
          <a:p>
            <a:r>
              <a:rPr lang="en-US" sz="2000" dirty="0"/>
              <a:t>Texture is seen in almost all engineered materials, and can have a great influence on materials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089E07-1E8C-624D-B92C-2993D2E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44" y="659756"/>
            <a:ext cx="3190755" cy="341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A4C37-AA79-2544-AC63-BAE63B0C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31" y="4078423"/>
            <a:ext cx="3899752" cy="26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1472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/>
          </a:bodyPr>
          <a:lstStyle/>
          <a:p>
            <a:r>
              <a:rPr lang="en-US" sz="2000" dirty="0"/>
              <a:t>In a polycrystal, there is also a distribution of grain sizes</a:t>
            </a:r>
          </a:p>
          <a:p>
            <a:r>
              <a:rPr lang="en-US" sz="2000" dirty="0"/>
              <a:t>The average grain size of the fuel has a significant impact on its behavior</a:t>
            </a:r>
          </a:p>
          <a:p>
            <a:r>
              <a:rPr lang="en-US" sz="2000" dirty="0"/>
              <a:t>Typical LWR fuel has an initial average grain size of about 10 microns</a:t>
            </a:r>
          </a:p>
          <a:p>
            <a:r>
              <a:rPr lang="en-US" sz="2000" dirty="0"/>
              <a:t>The average grain size impacts</a:t>
            </a:r>
          </a:p>
          <a:p>
            <a:pPr lvl="1"/>
            <a:r>
              <a:rPr lang="en-US" sz="2000" dirty="0"/>
              <a:t>Fission gas release</a:t>
            </a:r>
          </a:p>
          <a:p>
            <a:pPr lvl="1"/>
            <a:r>
              <a:rPr lang="en-US" sz="2000" dirty="0"/>
              <a:t>Swelling</a:t>
            </a:r>
          </a:p>
          <a:p>
            <a:pPr lvl="1"/>
            <a:r>
              <a:rPr lang="en-US" sz="2000" dirty="0"/>
              <a:t>Thermal conductivity</a:t>
            </a:r>
          </a:p>
          <a:p>
            <a:pPr lvl="1"/>
            <a:r>
              <a:rPr lang="en-US" sz="2000" dirty="0"/>
              <a:t>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962728" y="1271216"/>
            <a:ext cx="4072179" cy="203322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5D126-6D86-4A41-9A77-DC572CDBC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48"/>
          <a:stretch/>
        </p:blipFill>
        <p:spPr>
          <a:xfrm>
            <a:off x="5474394" y="3955213"/>
            <a:ext cx="2488334" cy="27662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90492B-A968-10E7-2D9E-FAFA91B51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99" y="3675544"/>
            <a:ext cx="3390435" cy="271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24E5F-3F15-A046-517E-540921E5EF8A}"/>
              </a:ext>
            </a:extLst>
          </p:cNvPr>
          <p:cNvSpPr txBox="1"/>
          <p:nvPr/>
        </p:nvSpPr>
        <p:spPr>
          <a:xfrm>
            <a:off x="8976731" y="3304442"/>
            <a:ext cx="215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UO2 grain structures</a:t>
            </a:r>
          </a:p>
        </p:txBody>
      </p:sp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9031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Diffusion often occurs faster along grain boundaries than in the perfect crystal</a:t>
            </a:r>
          </a:p>
          <a:p>
            <a:r>
              <a:rPr lang="en-US" sz="2000" dirty="0"/>
              <a:t>Grain boundaries have more space than the perfect lattice</a:t>
            </a:r>
          </a:p>
          <a:p>
            <a:r>
              <a:rPr lang="en-US" sz="2000" dirty="0"/>
              <a:t>So, atoms diffuse faster along grain boundaries than through the perfect lattice</a:t>
            </a:r>
          </a:p>
          <a:p>
            <a:r>
              <a:rPr lang="en-US" sz="2000" dirty="0"/>
              <a:t>This means that grain boundary, or intergranular, diffusion increasingly dominates bulk (intragranular) diffusion</a:t>
            </a:r>
          </a:p>
          <a:p>
            <a:r>
              <a:rPr lang="en-US" sz="2000" dirty="0"/>
              <a:t>This can become more pronounced as the temperature is reduced</a:t>
            </a:r>
          </a:p>
          <a:p>
            <a:r>
              <a:rPr lang="en-US" sz="2000" dirty="0"/>
              <a:t>Grain boundary diffusion has a large impact on 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0" y="1514517"/>
            <a:ext cx="2435194" cy="2219837"/>
          </a:xfrm>
          <a:prstGeom prst="rect">
            <a:avLst/>
          </a:prstGeom>
        </p:spPr>
      </p:pic>
      <p:pic>
        <p:nvPicPr>
          <p:cNvPr id="2050" name="Picture 2" descr="Self-diffusion coefficients for silver depend on the diffusion path">
            <a:extLst>
              <a:ext uri="{FF2B5EF4-FFF2-40B4-BE49-F238E27FC236}">
                <a16:creationId xmlns:a16="http://schemas.microsoft.com/office/drawing/2014/main" id="{7529375D-BDBD-5CA1-ED34-A1A33225D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45" y="3734354"/>
            <a:ext cx="2681249" cy="298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5032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sz="2000" dirty="0"/>
              <a:t>Impurity atoms (such as fission gas) and other defects move to grain boundaries</a:t>
            </a:r>
          </a:p>
          <a:p>
            <a:r>
              <a:rPr lang="en-US" sz="2000" dirty="0"/>
              <a:t>Due to grain boundaries having more open space, impurity atoms have a lower energy when they are on grain boundaries</a:t>
            </a:r>
          </a:p>
          <a:p>
            <a:r>
              <a:rPr lang="en-US" sz="2000" dirty="0"/>
              <a:t>This is called </a:t>
            </a:r>
            <a:r>
              <a:rPr lang="en-US" sz="2000" b="1" dirty="0"/>
              <a:t>grain boundary segregation</a:t>
            </a:r>
          </a:p>
          <a:p>
            <a:r>
              <a:rPr lang="en-US" sz="2000" dirty="0"/>
              <a:t>Radiation induced segregation (RIS) is where radiation produces defects that drive towards the grain boundary and preferentially drag solute atoms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54" y="1748424"/>
            <a:ext cx="4032070" cy="256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70AA5-1E73-D64E-9667-EB3A2F73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97" y="4387397"/>
            <a:ext cx="2775411" cy="2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52320"/>
            <a:ext cx="10972800" cy="1068387"/>
          </a:xfrm>
        </p:spPr>
        <p:txBody>
          <a:bodyPr/>
          <a:lstStyle/>
          <a:p>
            <a:pPr algn="l"/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675784" cy="3965670"/>
          </a:xfrm>
        </p:spPr>
        <p:txBody>
          <a:bodyPr/>
          <a:lstStyle/>
          <a:p>
            <a:r>
              <a:rPr lang="en-US" sz="2000" dirty="0"/>
              <a:t>Grain boundaries impede dislocation motion</a:t>
            </a:r>
          </a:p>
          <a:p>
            <a:r>
              <a:rPr lang="en-US" sz="2000" dirty="0"/>
              <a:t>The number of dislocations within a grain impacts how easily dislocations can traverse grain boundaries and travel from grain to grain</a:t>
            </a:r>
          </a:p>
          <a:p>
            <a:r>
              <a:rPr lang="en-US" sz="2000" dirty="0"/>
              <a:t>So, by changing grain size one changes barrier density, influencing dislocation movement and yield strength</a:t>
            </a:r>
          </a:p>
          <a:p>
            <a:r>
              <a:rPr lang="en-US" sz="2000" dirty="0"/>
              <a:t>This is called the Hall-Petch effect</a:t>
            </a:r>
          </a:p>
          <a:p>
            <a:pPr lvl="1"/>
            <a:r>
              <a:rPr lang="en-US" sz="1800" dirty="0"/>
              <a:t>where </a:t>
            </a:r>
            <a:r>
              <a:rPr lang="el-GR" sz="1800" i="1" dirty="0"/>
              <a:t>σ</a:t>
            </a:r>
            <a:r>
              <a:rPr lang="en-US" sz="1800" i="1" baseline="-25000" dirty="0"/>
              <a:t>y</a:t>
            </a:r>
            <a:r>
              <a:rPr lang="en-US" sz="1800" dirty="0"/>
              <a:t> is the yield stress, </a:t>
            </a:r>
            <a:r>
              <a:rPr lang="el-GR" sz="1800" i="1" dirty="0"/>
              <a:t>σ</a:t>
            </a:r>
            <a:r>
              <a:rPr lang="el-GR" sz="1800" i="1" baseline="-25000" dirty="0"/>
              <a:t>0</a:t>
            </a:r>
            <a:r>
              <a:rPr lang="el-GR" sz="1800" dirty="0"/>
              <a:t> </a:t>
            </a:r>
            <a:r>
              <a:rPr lang="en-US" sz="1800" dirty="0"/>
              <a:t>is a materials constant for the starting stress for dislocation movement (or the resistance of the lattice to dislocation motion), 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y</a:t>
            </a:r>
            <a:r>
              <a:rPr lang="en-US" sz="1800" dirty="0"/>
              <a:t> is the strengthening coefficient (a constant specific to each material), and </a:t>
            </a:r>
            <a:r>
              <a:rPr lang="en-US" sz="1800" i="1" dirty="0"/>
              <a:t>d</a:t>
            </a:r>
            <a:r>
              <a:rPr lang="en-US" sz="1800" dirty="0"/>
              <a:t> is the average grain diameter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986516" cy="273726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7304</TotalTime>
  <Words>1862</Words>
  <Application>Microsoft Macintosh PowerPoint</Application>
  <PresentationFormat>Widescreen</PresentationFormat>
  <Paragraphs>218</Paragraphs>
  <Slides>27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Narrow</vt:lpstr>
      <vt:lpstr>Calibri</vt:lpstr>
      <vt:lpstr>Cambria Math</vt:lpstr>
      <vt:lpstr>Times New Roman</vt:lpstr>
      <vt:lpstr>NCStateU-horizontal-left-logo</vt:lpstr>
      <vt:lpstr>Equation</vt:lpstr>
      <vt:lpstr>Nuclear Fuel Performance</vt:lpstr>
      <vt:lpstr>Last Time</vt:lpstr>
      <vt:lpstr>grain Properties/Behavior</vt:lpstr>
      <vt:lpstr>Grain Boundaries</vt:lpstr>
      <vt:lpstr>Grain 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Maximum grain size</vt:lpstr>
      <vt:lpstr>Grain growth</vt:lpstr>
      <vt:lpstr>Irradiation effects on grain growth</vt:lpstr>
      <vt:lpstr>Fuel Densification</vt:lpstr>
      <vt:lpstr>Densification</vt:lpstr>
      <vt:lpstr>Empirical models</vt:lpstr>
      <vt:lpstr>Summary</vt:lpstr>
      <vt:lpstr>Fuel chemistry</vt:lpstr>
      <vt:lpstr>Fuel Chemistry</vt:lpstr>
      <vt:lpstr>O/M ratio</vt:lpstr>
      <vt:lpstr>Excess O</vt:lpstr>
      <vt:lpstr>Incorporation of Fission Products</vt:lpstr>
      <vt:lpstr>Oxygen potential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70</cp:revision>
  <dcterms:created xsi:type="dcterms:W3CDTF">2020-02-11T17:45:48Z</dcterms:created>
  <dcterms:modified xsi:type="dcterms:W3CDTF">2025-02-28T15:13:19Z</dcterms:modified>
</cp:coreProperties>
</file>